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1"/>
  </p:notesMasterIdLst>
  <p:sldIdLst>
    <p:sldId id="256" r:id="rId2"/>
    <p:sldId id="257" r:id="rId3"/>
    <p:sldId id="260" r:id="rId4"/>
    <p:sldId id="261" r:id="rId5"/>
    <p:sldId id="281" r:id="rId6"/>
    <p:sldId id="263" r:id="rId7"/>
    <p:sldId id="282" r:id="rId8"/>
    <p:sldId id="269" r:id="rId9"/>
    <p:sldId id="290" r:id="rId10"/>
    <p:sldId id="276" r:id="rId11"/>
    <p:sldId id="277" r:id="rId12"/>
    <p:sldId id="283" r:id="rId13"/>
    <p:sldId id="270" r:id="rId14"/>
    <p:sldId id="285" r:id="rId15"/>
    <p:sldId id="286" r:id="rId16"/>
    <p:sldId id="287" r:id="rId17"/>
    <p:sldId id="288" r:id="rId18"/>
    <p:sldId id="289" r:id="rId19"/>
    <p:sldId id="280" r:id="rId20"/>
  </p:sldIdLst>
  <p:sldSz cx="9144000" cy="5143500" type="screen16x9"/>
  <p:notesSz cx="6858000" cy="9144000"/>
  <p:embeddedFontLst>
    <p:embeddedFont>
      <p:font typeface="Advent Pro Light" panose="020B0604020202020204" charset="0"/>
      <p:regular r:id="rId22"/>
      <p:bold r:id="rId23"/>
      <p:italic r:id="rId24"/>
      <p:boldItalic r:id="rId25"/>
    </p:embeddedFont>
    <p:embeddedFont>
      <p:font typeface="Anton" pitchFamily="2" charset="0"/>
      <p:regular r:id="rId26"/>
    </p:embeddedFont>
    <p:embeddedFont>
      <p:font typeface="Fira Sans Condensed Light" panose="020B0403050000020004" pitchFamily="34" charset="0"/>
      <p:regular r:id="rId27"/>
      <p:bold r:id="rId28"/>
      <p:italic r:id="rId29"/>
      <p:boldItalic r:id="rId30"/>
    </p:embeddedFont>
    <p:embeddedFont>
      <p:font typeface="Josefin Slab" pitchFamily="2" charset="0"/>
      <p:regular r:id="rId31"/>
      <p:bold r:id="rId32"/>
      <p:italic r:id="rId33"/>
      <p:boldItalic r:id="rId34"/>
    </p:embeddedFont>
    <p:embeddedFont>
      <p:font typeface="Rajdhani"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018-334 Shankar Dangaura" initials="03SD" lastIdx="1" clrIdx="0">
    <p:extLst>
      <p:ext uri="{19B8F6BF-5375-455C-9EA6-DF929625EA0E}">
        <p15:presenceInfo xmlns:p15="http://schemas.microsoft.com/office/powerpoint/2012/main" userId="S::shankard018334@nec.edu.np::1ad84462-eb44-48cb-a7aa-3ea295c3fc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6C7AF7-8DED-498F-9EC4-440DD5E1D0A3}">
  <a:tblStyle styleId="{186C7AF7-8DED-498F-9EC4-440DD5E1D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1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590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321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47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386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66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538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747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382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9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61" r:id="rId9"/>
    <p:sldLayoutId id="2147483662" r:id="rId10"/>
    <p:sldLayoutId id="2147483666"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82045" y="313613"/>
            <a:ext cx="5368913" cy="2907399"/>
          </a:xfrm>
          <a:prstGeom prst="rect">
            <a:avLst/>
          </a:prstGeom>
        </p:spPr>
        <p:txBody>
          <a:bodyPr spcFirstLastPara="1" wrap="square" lIns="91425" tIns="91425" rIns="91425" bIns="91425" anchor="b" anchorCtr="0">
            <a:noAutofit/>
          </a:bodyPr>
          <a:lstStyle/>
          <a:p>
            <a:r>
              <a:rPr lang="en-US" sz="4000" dirty="0">
                <a:ea typeface="Rajdhani"/>
                <a:cs typeface="Rajdhani"/>
              </a:rPr>
              <a:t>Attendance System Using Facial  Recognition</a:t>
            </a:r>
            <a:r>
              <a:rPr lang="en-US" dirty="0">
                <a:ea typeface="Rajdhani"/>
                <a:cs typeface="Rajdhani"/>
              </a:rPr>
              <a:t> </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1138213" y="3416899"/>
            <a:ext cx="3788205" cy="1133836"/>
          </a:xfrm>
          <a:prstGeom prst="rect">
            <a:avLst/>
          </a:prstGeom>
        </p:spPr>
        <p:txBody>
          <a:bodyPr spcFirstLastPara="1" wrap="square" lIns="91425" tIns="91425" rIns="91425" bIns="91425" anchor="t" anchorCtr="0">
            <a:noAutofit/>
          </a:bodyPr>
          <a:lstStyle/>
          <a:p>
            <a:r>
              <a:rPr lang="en-GB" sz="1800" b="1" i="1" dirty="0">
                <a:solidFill>
                  <a:schemeClr val="accent6">
                    <a:lumMod val="60000"/>
                    <a:lumOff val="40000"/>
                  </a:schemeClr>
                </a:solidFill>
                <a:latin typeface="+mn-lt"/>
              </a:rPr>
              <a:t>Presented by :</a:t>
            </a:r>
          </a:p>
          <a:p>
            <a:r>
              <a:rPr lang="en-GB" sz="1800" b="1" i="1" dirty="0">
                <a:solidFill>
                  <a:schemeClr val="accent6">
                    <a:lumMod val="60000"/>
                    <a:lumOff val="40000"/>
                  </a:schemeClr>
                </a:solidFill>
                <a:latin typeface="+mn-lt"/>
              </a:rPr>
              <a:t>Lakim  Dahal (018-315)</a:t>
            </a:r>
          </a:p>
          <a:p>
            <a:r>
              <a:rPr lang="en-GB" sz="1800" b="1" i="1" dirty="0">
                <a:solidFill>
                  <a:schemeClr val="accent6">
                    <a:lumMod val="60000"/>
                    <a:lumOff val="40000"/>
                  </a:schemeClr>
                </a:solidFill>
                <a:latin typeface="+mn-lt"/>
              </a:rPr>
              <a:t>Sunil Mandal (018-338)</a:t>
            </a:r>
          </a:p>
          <a:p>
            <a:r>
              <a:rPr lang="en-GB" sz="1800" b="1" i="1" dirty="0">
                <a:solidFill>
                  <a:schemeClr val="accent6">
                    <a:lumMod val="60000"/>
                    <a:lumOff val="40000"/>
                  </a:schemeClr>
                </a:solidFill>
                <a:latin typeface="+mn-lt"/>
              </a:rPr>
              <a:t>Shankar Dangaura (018-334)</a:t>
            </a:r>
          </a:p>
          <a:p>
            <a:pPr marL="0" lvl="0" indent="0" algn="l" rtl="0">
              <a:spcBef>
                <a:spcPts val="0"/>
              </a:spcBef>
              <a:spcAft>
                <a:spcPts val="0"/>
              </a:spcAft>
              <a:buNone/>
            </a:pP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052975" y="510357"/>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578333" y="1792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SYSTEM DESIGN</a:t>
            </a:r>
            <a:endParaRPr dirty="0"/>
          </a:p>
        </p:txBody>
      </p:sp>
      <p:grpSp>
        <p:nvGrpSpPr>
          <p:cNvPr id="1745" name="Google Shape;1745;p44"/>
          <p:cNvGrpSpPr/>
          <p:nvPr/>
        </p:nvGrpSpPr>
        <p:grpSpPr>
          <a:xfrm>
            <a:off x="656395" y="1676343"/>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
        <p:nvSpPr>
          <p:cNvPr id="1753" name="Google Shape;1753;p44"/>
          <p:cNvSpPr txBox="1">
            <a:spLocks noGrp="1"/>
          </p:cNvSpPr>
          <p:nvPr>
            <p:ph type="subTitle" idx="4294967295"/>
          </p:nvPr>
        </p:nvSpPr>
        <p:spPr>
          <a:xfrm flipH="1">
            <a:off x="4165737" y="1268819"/>
            <a:ext cx="5043704" cy="3055454"/>
          </a:xfrm>
          <a:prstGeom prst="rect">
            <a:avLst/>
          </a:prstGeom>
        </p:spPr>
        <p:txBody>
          <a:bodyPr spcFirstLastPara="1" wrap="square" lIns="91425" tIns="274300" rIns="91425" bIns="91425" anchor="ctr" anchorCtr="0">
            <a:noAutofit/>
          </a:bodyPr>
          <a:lstStyle/>
          <a:p>
            <a:pPr marL="152400" indent="0">
              <a:buNone/>
            </a:pPr>
            <a:r>
              <a:rPr lang="en-US" b="1" dirty="0"/>
              <a:t> </a:t>
            </a:r>
            <a:r>
              <a:rPr lang="en-US" sz="2400" b="1" dirty="0"/>
              <a:t>Admin Can </a:t>
            </a:r>
            <a:r>
              <a:rPr lang="en-US" b="1" dirty="0"/>
              <a:t>: </a:t>
            </a:r>
            <a:endParaRPr lang="en-US" dirty="0"/>
          </a:p>
          <a:p>
            <a:pPr lvl="1">
              <a:buFont typeface="Arial" panose="020B0604020202020204" pitchFamily="34" charset="0"/>
              <a:buChar char="•"/>
            </a:pPr>
            <a:r>
              <a:rPr lang="en-US" sz="2000" b="1" dirty="0"/>
              <a:t>Login </a:t>
            </a:r>
          </a:p>
          <a:p>
            <a:pPr lvl="1">
              <a:buFont typeface="Arial" panose="020B0604020202020204" pitchFamily="34" charset="0"/>
              <a:buChar char="•"/>
            </a:pPr>
            <a:r>
              <a:rPr lang="en-US" sz="2000" b="1" dirty="0"/>
              <a:t>Register new employees to the system</a:t>
            </a:r>
          </a:p>
          <a:p>
            <a:pPr lvl="1">
              <a:buFont typeface="Arial" panose="020B0604020202020204" pitchFamily="34" charset="0"/>
              <a:buChar char="•"/>
            </a:pPr>
            <a:r>
              <a:rPr lang="en-US" sz="2000" b="1" dirty="0"/>
              <a:t>Add employee photos to the       training data set</a:t>
            </a:r>
          </a:p>
          <a:p>
            <a:pPr lvl="1">
              <a:buFont typeface="Arial" panose="020B0604020202020204" pitchFamily="34" charset="0"/>
              <a:buChar char="•"/>
            </a:pPr>
            <a:r>
              <a:rPr lang="en-US" sz="2000" b="1" dirty="0"/>
              <a:t>Train the model</a:t>
            </a:r>
          </a:p>
          <a:p>
            <a:pPr lvl="1">
              <a:buFont typeface="Arial" panose="020B0604020202020204" pitchFamily="34" charset="0"/>
              <a:buChar char="•"/>
            </a:pPr>
            <a:r>
              <a:rPr lang="en-US" sz="2000" b="1" dirty="0"/>
              <a:t>View attendance report of all employees.</a:t>
            </a:r>
            <a:endParaRPr sz="20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SYSTEM DESIGN CONT…..</a:t>
            </a:r>
            <a:endParaRPr dirty="0"/>
          </a:p>
        </p:txBody>
      </p:sp>
      <p:sp>
        <p:nvSpPr>
          <p:cNvPr id="1762" name="Google Shape;1762;p45"/>
          <p:cNvSpPr txBox="1">
            <a:spLocks noGrp="1"/>
          </p:cNvSpPr>
          <p:nvPr>
            <p:ph type="subTitle" idx="4294967295"/>
          </p:nvPr>
        </p:nvSpPr>
        <p:spPr>
          <a:xfrm>
            <a:off x="720100" y="1198365"/>
            <a:ext cx="6301867" cy="2274937"/>
          </a:xfrm>
          <a:prstGeom prst="rect">
            <a:avLst/>
          </a:prstGeom>
        </p:spPr>
        <p:txBody>
          <a:bodyPr spcFirstLastPara="1" wrap="square" lIns="91425" tIns="274300" rIns="91425" bIns="91425" anchor="ctr" anchorCtr="0">
            <a:noAutofit/>
          </a:bodyPr>
          <a:lstStyle/>
          <a:p>
            <a:pPr marL="152400" indent="0">
              <a:buNone/>
            </a:pPr>
            <a:r>
              <a:rPr lang="en-US" sz="2400" b="1" dirty="0"/>
              <a:t>Employees Can:</a:t>
            </a:r>
            <a:endParaRPr lang="en-US" sz="2400" dirty="0"/>
          </a:p>
          <a:p>
            <a:r>
              <a:rPr lang="en-US" sz="2000" b="1" dirty="0"/>
              <a:t>Login</a:t>
            </a:r>
          </a:p>
          <a:p>
            <a:r>
              <a:rPr lang="en-US" sz="2000" b="1" dirty="0"/>
              <a:t>Mark his/her attendance (IN/OUT) by scanning their     face</a:t>
            </a:r>
          </a:p>
          <a:p>
            <a:r>
              <a:rPr lang="en-US" sz="2000" b="1" dirty="0"/>
              <a:t>View attendance report of self </a:t>
            </a:r>
            <a:endParaRPr sz="2000" b="1" dirty="0"/>
          </a:p>
        </p:txBody>
      </p:sp>
      <p:pic>
        <p:nvPicPr>
          <p:cNvPr id="2" name="Picture 1"/>
          <p:cNvPicPr>
            <a:picLocks noChangeAspect="1"/>
          </p:cNvPicPr>
          <p:nvPr/>
        </p:nvPicPr>
        <p:blipFill>
          <a:blip r:embed="rId4"/>
          <a:stretch>
            <a:fillRect/>
          </a:stretch>
        </p:blipFill>
        <p:spPr>
          <a:xfrm>
            <a:off x="6643027" y="509825"/>
            <a:ext cx="2847079" cy="32372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879" y="708836"/>
            <a:ext cx="6436242" cy="4380615"/>
          </a:xfrm>
          <a:prstGeom prst="rect">
            <a:avLst/>
          </a:prstGeom>
        </p:spPr>
      </p:pic>
      <p:sp>
        <p:nvSpPr>
          <p:cNvPr id="3" name="TextBox 2"/>
          <p:cNvSpPr txBox="1"/>
          <p:nvPr/>
        </p:nvSpPr>
        <p:spPr>
          <a:xfrm>
            <a:off x="2613634" y="61517"/>
            <a:ext cx="4573975" cy="584775"/>
          </a:xfrm>
          <a:prstGeom prst="rect">
            <a:avLst/>
          </a:prstGeom>
          <a:noFill/>
        </p:spPr>
        <p:txBody>
          <a:bodyPr wrap="square" rtlCol="0">
            <a:spAutoFit/>
          </a:bodyPr>
          <a:lstStyle/>
          <a:p>
            <a:r>
              <a:rPr lang="en-US" sz="3200" b="1" dirty="0">
                <a:solidFill>
                  <a:schemeClr val="bg1">
                    <a:lumMod val="20000"/>
                    <a:lumOff val="80000"/>
                  </a:schemeClr>
                </a:solidFill>
                <a:latin typeface="Times New Roman" panose="02020603050405020304" pitchFamily="18" charset="0"/>
                <a:cs typeface="Times New Roman" panose="02020603050405020304" pitchFamily="18" charset="0"/>
              </a:rPr>
              <a:t>System Architecture </a:t>
            </a:r>
          </a:p>
        </p:txBody>
      </p:sp>
    </p:spTree>
    <p:extLst>
      <p:ext uri="{BB962C8B-B14F-4D97-AF65-F5344CB8AC3E}">
        <p14:creationId xmlns:p14="http://schemas.microsoft.com/office/powerpoint/2010/main" val="274460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442749" y="-1"/>
            <a:ext cx="4446070" cy="40687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latin typeface="Times New Roman" panose="02020603050405020304" pitchFamily="18" charset="0"/>
                <a:cs typeface="Times New Roman" panose="02020603050405020304" pitchFamily="18" charset="0"/>
              </a:rPr>
              <a:t>Experimental Tools And Setup</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 Django</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2. OpenCV</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3. Postgre SQL</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4. </a:t>
            </a:r>
            <a:r>
              <a:rPr lang="en-US" sz="2000" dirty="0" err="1">
                <a:latin typeface="Times New Roman" panose="02020603050405020304" pitchFamily="18" charset="0"/>
                <a:cs typeface="Times New Roman" panose="02020603050405020304" pitchFamily="18" charset="0"/>
              </a:rPr>
              <a:t>VScode</a:t>
            </a:r>
            <a:r>
              <a:rPr lang="en-US" sz="2000" dirty="0">
                <a:latin typeface="Times New Roman" panose="02020603050405020304" pitchFamily="18" charset="0"/>
                <a:cs typeface="Times New Roman" panose="02020603050405020304" pitchFamily="18" charset="0"/>
              </a:rPr>
              <a:t> IDE</a:t>
            </a:r>
            <a:br>
              <a:rPr lang="en-US" sz="2000" dirty="0">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713951" y="454681"/>
            <a:ext cx="785589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Implementation and discussion </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1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2" name="TextBox 1"/>
          <p:cNvSpPr txBox="1"/>
          <p:nvPr/>
        </p:nvSpPr>
        <p:spPr>
          <a:xfrm>
            <a:off x="269358" y="0"/>
            <a:ext cx="3980577" cy="646331"/>
          </a:xfrm>
          <a:prstGeom prst="rect">
            <a:avLst/>
          </a:prstGeom>
          <a:noFill/>
        </p:spPr>
        <p:txBody>
          <a:bodyPr wrap="none" rtlCol="0">
            <a:spAutoFit/>
          </a:bodyPr>
          <a:lstStyle/>
          <a:p>
            <a:r>
              <a:rPr lang="en-US" sz="3600" dirty="0">
                <a:solidFill>
                  <a:schemeClr val="tx2"/>
                </a:solidFill>
              </a:rPr>
              <a:t>Task Implemented</a:t>
            </a:r>
          </a:p>
        </p:txBody>
      </p:sp>
      <p:sp>
        <p:nvSpPr>
          <p:cNvPr id="3" name="TextBox 2"/>
          <p:cNvSpPr txBox="1"/>
          <p:nvPr/>
        </p:nvSpPr>
        <p:spPr>
          <a:xfrm>
            <a:off x="269358" y="646331"/>
            <a:ext cx="8626549" cy="3385542"/>
          </a:xfrm>
          <a:prstGeom prst="rect">
            <a:avLst/>
          </a:prstGeom>
          <a:noFill/>
        </p:spPr>
        <p:txBody>
          <a:bodyPr wrap="square" rtlCol="0">
            <a:spAutoFit/>
          </a:bodyPr>
          <a:lstStyle/>
          <a:p>
            <a:pPr marL="342900" lvl="0" indent="-342900" fontAlgn="base">
              <a:buFont typeface="Arial" panose="020B0604020202020204" pitchFamily="34" charset="0"/>
              <a:buChar char="•"/>
            </a:pPr>
            <a:r>
              <a:rPr lang="en-US" sz="2000" dirty="0">
                <a:solidFill>
                  <a:schemeClr val="tx2"/>
                </a:solidFill>
              </a:rPr>
              <a:t>The basic design layout (web front-end part) and functionality of the project have been completed.</a:t>
            </a:r>
          </a:p>
          <a:p>
            <a:pPr marL="342900" lvl="0" indent="-342900" fontAlgn="base">
              <a:buFont typeface="Arial" panose="020B0604020202020204" pitchFamily="34" charset="0"/>
              <a:buChar char="•"/>
            </a:pPr>
            <a:r>
              <a:rPr lang="en-US" sz="2000" dirty="0">
                <a:solidFill>
                  <a:schemeClr val="tx2"/>
                </a:solidFill>
              </a:rPr>
              <a:t>The web front-end can now communicate with the back-end and model server, enabling features such as signing in, register new employees, train data model.</a:t>
            </a:r>
          </a:p>
          <a:p>
            <a:pPr marL="342900" lvl="0" indent="-342900" fontAlgn="base">
              <a:buFont typeface="Arial" panose="020B0604020202020204" pitchFamily="34" charset="0"/>
              <a:buChar char="•"/>
            </a:pPr>
            <a:r>
              <a:rPr lang="en-US" sz="2000" dirty="0">
                <a:solidFill>
                  <a:schemeClr val="tx2"/>
                </a:solidFill>
              </a:rPr>
              <a:t>Most of the back-end features, such as creating new employees, logging in, using authentication features, detection and recognition of the employees and updating the attendance.</a:t>
            </a:r>
          </a:p>
          <a:p>
            <a:pPr marL="342900" lvl="0" indent="-342900" fontAlgn="base">
              <a:buFont typeface="Arial" panose="020B0604020202020204" pitchFamily="34" charset="0"/>
              <a:buChar char="•"/>
            </a:pPr>
            <a:r>
              <a:rPr lang="en-US" sz="2000" dirty="0">
                <a:solidFill>
                  <a:schemeClr val="tx2"/>
                </a:solidFill>
              </a:rPr>
              <a:t>The admin portal for managing the database and its information, including employees information, and attendance report.</a:t>
            </a:r>
          </a:p>
          <a:p>
            <a:endParaRPr lang="en-US" dirty="0"/>
          </a:p>
        </p:txBody>
      </p:sp>
    </p:spTree>
    <p:extLst>
      <p:ext uri="{BB962C8B-B14F-4D97-AF65-F5344CB8AC3E}">
        <p14:creationId xmlns:p14="http://schemas.microsoft.com/office/powerpoint/2010/main" val="413310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2" name="TextBox 1"/>
          <p:cNvSpPr txBox="1"/>
          <p:nvPr/>
        </p:nvSpPr>
        <p:spPr>
          <a:xfrm>
            <a:off x="269358" y="0"/>
            <a:ext cx="3570208" cy="646331"/>
          </a:xfrm>
          <a:prstGeom prst="rect">
            <a:avLst/>
          </a:prstGeom>
          <a:noFill/>
        </p:spPr>
        <p:txBody>
          <a:bodyPr wrap="none" rtlCol="0">
            <a:spAutoFit/>
          </a:bodyPr>
          <a:lstStyle/>
          <a:p>
            <a:r>
              <a:rPr lang="en-US" sz="3600" dirty="0">
                <a:solidFill>
                  <a:schemeClr val="tx2"/>
                </a:solidFill>
              </a:rPr>
              <a:t>Output Obtained</a:t>
            </a:r>
          </a:p>
        </p:txBody>
      </p:sp>
      <p:sp>
        <p:nvSpPr>
          <p:cNvPr id="3" name="TextBox 2"/>
          <p:cNvSpPr txBox="1"/>
          <p:nvPr/>
        </p:nvSpPr>
        <p:spPr>
          <a:xfrm>
            <a:off x="269358" y="646331"/>
            <a:ext cx="8626549" cy="1538883"/>
          </a:xfrm>
          <a:prstGeom prst="rect">
            <a:avLst/>
          </a:prstGeom>
          <a:noFill/>
        </p:spPr>
        <p:txBody>
          <a:bodyPr wrap="square" rtlCol="0">
            <a:spAutoFit/>
          </a:bodyPr>
          <a:lstStyle/>
          <a:p>
            <a:pPr marL="342900" lvl="0" indent="-342900" fontAlgn="base">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Registered employee and admin can login via login UI.</a:t>
            </a:r>
          </a:p>
          <a:p>
            <a:pPr marL="342900" lvl="0" indent="-342900" fontAlgn="base">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Admin can register new employees and train the datasets</a:t>
            </a:r>
          </a:p>
          <a:p>
            <a:pPr marL="342900" lvl="0" indent="-342900" fontAlgn="base">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Admin can generate the report based on date and employees name.</a:t>
            </a:r>
          </a:p>
          <a:p>
            <a:pPr marL="342900" lvl="0" indent="-342900" fontAlgn="base">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Employees can take attendance (IN/OUT) via UI.</a:t>
            </a:r>
          </a:p>
          <a:p>
            <a:endParaRPr lang="en-US" dirty="0"/>
          </a:p>
        </p:txBody>
      </p:sp>
    </p:spTree>
    <p:extLst>
      <p:ext uri="{BB962C8B-B14F-4D97-AF65-F5344CB8AC3E}">
        <p14:creationId xmlns:p14="http://schemas.microsoft.com/office/powerpoint/2010/main" val="756479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2" name="TextBox 1"/>
          <p:cNvSpPr txBox="1"/>
          <p:nvPr/>
        </p:nvSpPr>
        <p:spPr>
          <a:xfrm>
            <a:off x="318977" y="0"/>
            <a:ext cx="5365571" cy="646331"/>
          </a:xfrm>
          <a:prstGeom prst="rect">
            <a:avLst/>
          </a:prstGeom>
          <a:noFill/>
        </p:spPr>
        <p:txBody>
          <a:bodyPr wrap="none" rtlCol="0">
            <a:spAutoFit/>
          </a:bodyPr>
          <a:lstStyle/>
          <a:p>
            <a:r>
              <a:rPr lang="en-US" sz="3600" dirty="0">
                <a:solidFill>
                  <a:schemeClr val="tx2"/>
                </a:solidFill>
              </a:rPr>
              <a:t>Tasks to be Implemented</a:t>
            </a:r>
          </a:p>
        </p:txBody>
      </p:sp>
      <p:sp>
        <p:nvSpPr>
          <p:cNvPr id="3" name="TextBox 2"/>
          <p:cNvSpPr txBox="1"/>
          <p:nvPr/>
        </p:nvSpPr>
        <p:spPr>
          <a:xfrm>
            <a:off x="269358" y="646331"/>
            <a:ext cx="8626549"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Employees time shifting.</a:t>
            </a:r>
          </a:p>
          <a:p>
            <a:pPr marL="342900" indent="-342900">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Additional employee’s authentication features. </a:t>
            </a:r>
          </a:p>
          <a:p>
            <a:pPr marL="342900" indent="-342900">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Attendance Report printing. </a:t>
            </a:r>
          </a:p>
          <a:p>
            <a:pPr marL="342900" indent="-342900">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Data train for the individual employees separately and displaying on           screen.</a:t>
            </a:r>
          </a:p>
        </p:txBody>
      </p:sp>
    </p:spTree>
    <p:extLst>
      <p:ext uri="{BB962C8B-B14F-4D97-AF65-F5344CB8AC3E}">
        <p14:creationId xmlns:p14="http://schemas.microsoft.com/office/powerpoint/2010/main" val="3072519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670480" y="95763"/>
            <a:ext cx="7704000" cy="9762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CONCLUSION</a:t>
            </a:r>
            <a:endParaRPr sz="6000" dirty="0"/>
          </a:p>
        </p:txBody>
      </p:sp>
      <p:grpSp>
        <p:nvGrpSpPr>
          <p:cNvPr id="7" name="Google Shape;9657;p56"/>
          <p:cNvGrpSpPr/>
          <p:nvPr/>
        </p:nvGrpSpPr>
        <p:grpSpPr>
          <a:xfrm rot="10800000">
            <a:off x="7227464" y="434149"/>
            <a:ext cx="1417383" cy="887946"/>
            <a:chOff x="5645403" y="2920021"/>
            <a:chExt cx="2650800" cy="2180614"/>
          </a:xfrm>
        </p:grpSpPr>
        <p:sp>
          <p:nvSpPr>
            <p:cNvPr id="8" name="Google Shape;9658;p56"/>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9659;p56"/>
            <p:cNvCxnSpPr>
              <a:stCxn id="8"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10" name="Google Shape;9660;p56"/>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9661;p56"/>
            <p:cNvCxnSpPr>
              <a:endCxn id="10" idx="3"/>
            </p:cNvCxnSpPr>
            <p:nvPr/>
          </p:nvCxnSpPr>
          <p:spPr>
            <a:xfrm rot="10800000">
              <a:off x="8059040" y="3735532"/>
              <a:ext cx="135300" cy="0"/>
            </a:xfrm>
            <a:prstGeom prst="straightConnector1">
              <a:avLst/>
            </a:prstGeom>
            <a:noFill/>
            <a:ln w="9525" cap="flat" cmpd="sng">
              <a:solidFill>
                <a:srgbClr val="5F7D95"/>
              </a:solidFill>
              <a:prstDash val="solid"/>
              <a:round/>
              <a:headEnd type="none" w="med" len="med"/>
              <a:tailEnd type="none" w="med" len="med"/>
            </a:ln>
          </p:spPr>
        </p:cxnSp>
        <p:sp>
          <p:nvSpPr>
            <p:cNvPr id="12" name="Google Shape;9662;p56"/>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9663;p56"/>
            <p:cNvCxnSpPr>
              <a:stCxn id="12" idx="1"/>
            </p:cNvCxnSpPr>
            <p:nvPr/>
          </p:nvCxnSpPr>
          <p:spPr>
            <a:xfrm rot="10800000">
              <a:off x="6175223"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14" name="Google Shape;9664;p56"/>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9665;p56"/>
            <p:cNvCxnSpPr>
              <a:endCxn id="14"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sp>
        <p:nvSpPr>
          <p:cNvPr id="2" name="TextBox 1"/>
          <p:cNvSpPr txBox="1"/>
          <p:nvPr/>
        </p:nvSpPr>
        <p:spPr>
          <a:xfrm>
            <a:off x="177209" y="1322095"/>
            <a:ext cx="8676168" cy="2800767"/>
          </a:xfrm>
          <a:prstGeom prst="rect">
            <a:avLst/>
          </a:prstGeom>
          <a:noFill/>
        </p:spPr>
        <p:txBody>
          <a:bodyPr wrap="square" rtlCol="0">
            <a:spAutoFit/>
          </a:bodyPr>
          <a:lstStyle/>
          <a:p>
            <a:r>
              <a:rPr lang="en-US" sz="1800" dirty="0">
                <a:solidFill>
                  <a:schemeClr val="tx2"/>
                </a:solidFill>
                <a:latin typeface="Times New Roman" panose="02020603050405020304" pitchFamily="18" charset="0"/>
                <a:cs typeface="Times New Roman" panose="02020603050405020304" pitchFamily="18" charset="0"/>
              </a:rPr>
              <a:t>In this mid-term </a:t>
            </a:r>
            <a:r>
              <a:rPr lang="en-US" sz="1800" dirty="0" err="1">
                <a:solidFill>
                  <a:schemeClr val="tx2"/>
                </a:solidFill>
                <a:latin typeface="Times New Roman" panose="02020603050405020304" pitchFamily="18" charset="0"/>
                <a:cs typeface="Times New Roman" panose="02020603050405020304" pitchFamily="18" charset="0"/>
              </a:rPr>
              <a:t>defence</a:t>
            </a:r>
            <a:r>
              <a:rPr lang="en-US" sz="1800" dirty="0">
                <a:solidFill>
                  <a:schemeClr val="tx2"/>
                </a:solidFill>
                <a:latin typeface="Times New Roman" panose="02020603050405020304" pitchFamily="18" charset="0"/>
                <a:cs typeface="Times New Roman" panose="02020603050405020304" pitchFamily="18" charset="0"/>
              </a:rPr>
              <a:t> significant progress has been made in the development of an attendance system using facial recognition for employees. The project aims to provide a reliable, efficient, and secure solution for managing attendance records within an organization.</a:t>
            </a:r>
          </a:p>
          <a:p>
            <a:r>
              <a:rPr lang="en-US" sz="1800" dirty="0">
                <a:solidFill>
                  <a:schemeClr val="tx2"/>
                </a:solidFill>
                <a:latin typeface="Times New Roman" panose="02020603050405020304" pitchFamily="18" charset="0"/>
                <a:cs typeface="Times New Roman" panose="02020603050405020304" pitchFamily="18" charset="0"/>
              </a:rPr>
              <a:t>In conclusion, the mid-term progress of the attendance system using facial recognition is promising. The system's design and implementation have laid a solid foundation for achieving the project's objectives of accurate attendance management, improved efficiency, and enhanced security. Moving forward, further development and testing will be conducted to refine the system and address any potential challenges.</a:t>
            </a:r>
          </a:p>
          <a:p>
            <a:endParaRPr lang="en-US" dirty="0"/>
          </a:p>
        </p:txBody>
      </p:sp>
    </p:spTree>
    <p:extLst>
      <p:ext uri="{BB962C8B-B14F-4D97-AF65-F5344CB8AC3E}">
        <p14:creationId xmlns:p14="http://schemas.microsoft.com/office/powerpoint/2010/main" val="3614191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741364" y="1131037"/>
            <a:ext cx="7704000" cy="9762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THANKS!</a:t>
            </a:r>
            <a:endParaRPr sz="6000" dirty="0"/>
          </a:p>
        </p:txBody>
      </p:sp>
      <p:sp>
        <p:nvSpPr>
          <p:cNvPr id="5" name="Google Shape;1768;p46"/>
          <p:cNvSpPr txBox="1">
            <a:spLocks/>
          </p:cNvSpPr>
          <p:nvPr/>
        </p:nvSpPr>
        <p:spPr>
          <a:xfrm>
            <a:off x="1618934" y="2173487"/>
            <a:ext cx="5948861" cy="9177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1400" dirty="0"/>
              <a:t>ANY QUESTIONS?</a:t>
            </a:r>
          </a:p>
        </p:txBody>
      </p:sp>
      <p:grpSp>
        <p:nvGrpSpPr>
          <p:cNvPr id="7" name="Google Shape;9657;p56"/>
          <p:cNvGrpSpPr/>
          <p:nvPr/>
        </p:nvGrpSpPr>
        <p:grpSpPr>
          <a:xfrm rot="10800000">
            <a:off x="6887222" y="1131037"/>
            <a:ext cx="1417383" cy="887946"/>
            <a:chOff x="5645403" y="2920021"/>
            <a:chExt cx="2650800" cy="2180614"/>
          </a:xfrm>
        </p:grpSpPr>
        <p:sp>
          <p:nvSpPr>
            <p:cNvPr id="8" name="Google Shape;9658;p56"/>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9659;p56"/>
            <p:cNvCxnSpPr>
              <a:stCxn id="8"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10" name="Google Shape;9660;p56"/>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9661;p56"/>
            <p:cNvCxnSpPr>
              <a:endCxn id="10" idx="3"/>
            </p:cNvCxnSpPr>
            <p:nvPr/>
          </p:nvCxnSpPr>
          <p:spPr>
            <a:xfrm rot="10800000">
              <a:off x="8059040" y="3735532"/>
              <a:ext cx="135300" cy="0"/>
            </a:xfrm>
            <a:prstGeom prst="straightConnector1">
              <a:avLst/>
            </a:prstGeom>
            <a:noFill/>
            <a:ln w="9525" cap="flat" cmpd="sng">
              <a:solidFill>
                <a:srgbClr val="5F7D95"/>
              </a:solidFill>
              <a:prstDash val="solid"/>
              <a:round/>
              <a:headEnd type="none" w="med" len="med"/>
              <a:tailEnd type="none" w="med" len="med"/>
            </a:ln>
          </p:spPr>
        </p:cxnSp>
        <p:sp>
          <p:nvSpPr>
            <p:cNvPr id="12" name="Google Shape;9662;p56"/>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9663;p56"/>
            <p:cNvCxnSpPr>
              <a:stCxn id="12" idx="1"/>
            </p:cNvCxnSpPr>
            <p:nvPr/>
          </p:nvCxnSpPr>
          <p:spPr>
            <a:xfrm rot="10800000">
              <a:off x="6175223"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14" name="Google Shape;9664;p56"/>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9665;p56"/>
            <p:cNvCxnSpPr>
              <a:endCxn id="14"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spTree>
    <p:extLst>
      <p:ext uri="{BB962C8B-B14F-4D97-AF65-F5344CB8AC3E}">
        <p14:creationId xmlns:p14="http://schemas.microsoft.com/office/powerpoint/2010/main" val="373060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Introduction</a:t>
            </a:r>
            <a:endParaRPr sz="3600" dirty="0"/>
          </a:p>
        </p:txBody>
      </p:sp>
      <p:sp>
        <p:nvSpPr>
          <p:cNvPr id="110" name="Google Shape;110;p25"/>
          <p:cNvSpPr txBox="1">
            <a:spLocks noGrp="1"/>
          </p:cNvSpPr>
          <p:nvPr>
            <p:ph type="body" idx="1"/>
          </p:nvPr>
        </p:nvSpPr>
        <p:spPr>
          <a:xfrm>
            <a:off x="92149" y="1152474"/>
            <a:ext cx="8888817" cy="3724325"/>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endParaRPr dirty="0">
              <a:solidFill>
                <a:schemeClr val="lt2"/>
              </a:solidFill>
            </a:endParaRPr>
          </a:p>
          <a:p>
            <a:pPr marL="0" lvl="0" indent="0" algn="l" rtl="0">
              <a:spcBef>
                <a:spcPts val="0"/>
              </a:spcBef>
              <a:spcAft>
                <a:spcPts val="0"/>
              </a:spcAft>
              <a:buNone/>
            </a:pPr>
            <a:endParaRPr dirty="0">
              <a:solidFill>
                <a:schemeClr val="lt2"/>
              </a:solidFill>
            </a:endParaRPr>
          </a:p>
          <a:p>
            <a:pPr lvl="0" indent="-311150">
              <a:buClr>
                <a:srgbClr val="F3F3F3"/>
              </a:buClr>
              <a:buSzPts val="1300"/>
            </a:pPr>
            <a:r>
              <a:rPr lang="en-US" sz="2000" dirty="0"/>
              <a:t>“Attendance System Using Facial Recognition” is an web based application </a:t>
            </a:r>
            <a:r>
              <a:rPr lang="en" sz="2000" dirty="0">
                <a:solidFill>
                  <a:schemeClr val="lt2"/>
                </a:solidFill>
              </a:rPr>
              <a:t>.</a:t>
            </a:r>
          </a:p>
          <a:p>
            <a:pPr lvl="0" indent="-311150">
              <a:buClr>
                <a:srgbClr val="F3F3F3"/>
              </a:buClr>
              <a:buSzPts val="1300"/>
            </a:pPr>
            <a:endParaRPr lang="en" sz="2000" dirty="0">
              <a:solidFill>
                <a:schemeClr val="lt2"/>
              </a:solidFill>
            </a:endParaRPr>
          </a:p>
          <a:p>
            <a:pPr lvl="0" indent="-311150">
              <a:buClr>
                <a:srgbClr val="F3F3F3"/>
              </a:buClr>
              <a:buSzPts val="1300"/>
            </a:pPr>
            <a:r>
              <a:rPr lang="en-US" sz="2000" dirty="0"/>
              <a:t>This application will be using face recognition technique for identifying, verifying and distinguishing employees </a:t>
            </a:r>
            <a:r>
              <a:rPr lang="en" sz="2000" dirty="0">
                <a:solidFill>
                  <a:schemeClr val="lt2"/>
                </a:solidFill>
              </a:rPr>
              <a:t>.</a:t>
            </a:r>
          </a:p>
          <a:p>
            <a:pPr lvl="0" indent="-311150">
              <a:buClr>
                <a:srgbClr val="F3F3F3"/>
              </a:buClr>
              <a:buSzPts val="1300"/>
            </a:pPr>
            <a:endParaRPr sz="2000" dirty="0">
              <a:solidFill>
                <a:schemeClr val="lt2"/>
              </a:solidFill>
            </a:endParaRPr>
          </a:p>
          <a:p>
            <a:pPr lvl="0" indent="-311150">
              <a:buClr>
                <a:srgbClr val="F3F3F3"/>
              </a:buClr>
              <a:buSzPts val="1300"/>
            </a:pPr>
            <a:r>
              <a:rPr lang="en-US" sz="2000" dirty="0"/>
              <a:t>It will recognize a person from a distance, without any contact or interaction with the person</a:t>
            </a:r>
            <a:r>
              <a:rPr lang="en" sz="2000" dirty="0">
                <a:solidFill>
                  <a:schemeClr val="lt2"/>
                </a:solidFill>
              </a:rPr>
              <a:t>.</a:t>
            </a:r>
          </a:p>
          <a:p>
            <a:pPr lvl="0" indent="-311150">
              <a:buClr>
                <a:srgbClr val="F3F3F3"/>
              </a:buClr>
              <a:buSzPts val="1300"/>
            </a:pPr>
            <a:endParaRPr sz="2000" dirty="0">
              <a:solidFill>
                <a:schemeClr val="lt2"/>
              </a:solidFill>
            </a:endParaRPr>
          </a:p>
          <a:p>
            <a:pPr lvl="0" indent="-311150">
              <a:buClr>
                <a:srgbClr val="F3F3F3"/>
              </a:buClr>
              <a:buSzPts val="1300"/>
            </a:pPr>
            <a:r>
              <a:rPr lang="en-US" sz="2000" dirty="0"/>
              <a:t>This system will involve registration of employees by taking their images and then taking them for setting Attendance. </a:t>
            </a:r>
            <a:r>
              <a:rPr lang="en" sz="2000" dirty="0">
                <a:solidFill>
                  <a:schemeClr val="lt2"/>
                </a:solidFill>
              </a:rPr>
              <a:t> </a:t>
            </a:r>
          </a:p>
          <a:p>
            <a:pPr lvl="0" indent="-311150">
              <a:buClr>
                <a:srgbClr val="F3F3F3"/>
              </a:buClr>
              <a:buSzPts val="1300"/>
            </a:pPr>
            <a:endParaRPr sz="2000" dirty="0">
              <a:solidFill>
                <a:schemeClr val="lt2"/>
              </a:solidFill>
            </a:endParaRPr>
          </a:p>
          <a:p>
            <a:pPr marL="457200" lvl="0" indent="-311150" algn="l" rtl="0">
              <a:spcBef>
                <a:spcPts val="0"/>
              </a:spcBef>
              <a:spcAft>
                <a:spcPts val="0"/>
              </a:spcAft>
              <a:buClr>
                <a:schemeClr val="lt2"/>
              </a:buClr>
              <a:buSzPts val="1300"/>
              <a:buAutoNum type="arabicPeriod"/>
            </a:pPr>
            <a:r>
              <a:rPr lang="en" sz="2000" dirty="0">
                <a:solidFill>
                  <a:schemeClr val="lt2"/>
                </a:solidFill>
              </a:rPr>
              <a:t>It is easy to use and time convenient.</a:t>
            </a:r>
            <a:endParaRPr sz="2000" dirty="0">
              <a:solidFill>
                <a:schemeClr val="lt2"/>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102448" y="1538884"/>
            <a:ext cx="2941675" cy="164613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PROBLEM STATEMENT</a:t>
            </a:r>
            <a:endParaRPr dirty="0"/>
          </a:p>
        </p:txBody>
      </p:sp>
      <p:cxnSp>
        <p:nvCxnSpPr>
          <p:cNvPr id="143" name="Google Shape;143;p28"/>
          <p:cNvCxnSpPr/>
          <p:nvPr/>
        </p:nvCxnSpPr>
        <p:spPr>
          <a:xfrm>
            <a:off x="6136591"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1651591" y="574048"/>
            <a:ext cx="4395884" cy="74097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lt2"/>
                </a:solidFill>
                <a:latin typeface="Fira Sans Condensed Light"/>
                <a:ea typeface="Fira Sans Condensed Light"/>
                <a:cs typeface="Fira Sans Condensed Light"/>
                <a:sym typeface="Fira Sans Condensed Light"/>
              </a:rPr>
              <a:t>Manual roll calling or signature against respective name is traditional form</a:t>
            </a:r>
            <a:endParaRPr sz="2000" b="1"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630600"/>
            <a:ext cx="264697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256024" y="1568400"/>
            <a:ext cx="2954982" cy="99435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lt2"/>
                </a:solidFill>
                <a:latin typeface="Fira Sans Condensed Light"/>
                <a:ea typeface="Fira Sans Condensed Light"/>
                <a:cs typeface="Fira Sans Condensed Light"/>
                <a:sym typeface="Fira Sans Condensed Light"/>
              </a:rPr>
              <a:t>Previous models are relatively slower in object identifying</a:t>
            </a:r>
            <a:endParaRPr sz="1800" b="1"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2622698" y="2628124"/>
            <a:ext cx="3424778" cy="1005099"/>
          </a:xfrm>
          <a:prstGeom prst="rect">
            <a:avLst/>
          </a:prstGeom>
          <a:noFill/>
          <a:ln>
            <a:noFill/>
          </a:ln>
        </p:spPr>
        <p:txBody>
          <a:bodyPr spcFirstLastPara="1" wrap="square" lIns="91425" tIns="91425" rIns="91425" bIns="91425" anchor="ctr" anchorCtr="0">
            <a:noAutofit/>
          </a:bodyPr>
          <a:lstStyle/>
          <a:p>
            <a:pPr lvl="0" algn="r"/>
            <a:r>
              <a:rPr lang="en-US" sz="1800" b="1" dirty="0">
                <a:solidFill>
                  <a:schemeClr val="tx2"/>
                </a:solidFill>
              </a:rPr>
              <a:t>Deep learning has been highly explored for computer vision applications</a:t>
            </a:r>
            <a:r>
              <a:rPr lang="en-US" dirty="0"/>
              <a:t>. </a:t>
            </a:r>
            <a:endParaRPr dirty="0">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b="1" dirty="0">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flipV="1">
            <a:off x="6047475" y="943800"/>
            <a:ext cx="208550" cy="736"/>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p:nvPr/>
        </p:nvCxnSpPr>
        <p:spPr>
          <a:xfrm flipV="1">
            <a:off x="6043461" y="1970522"/>
            <a:ext cx="343162" cy="10856"/>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p:nvPr/>
        </p:nvCxnSpPr>
        <p:spPr>
          <a:xfrm>
            <a:off x="5978631" y="3016115"/>
            <a:ext cx="315919" cy="11707"/>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rot="10800000" flipH="1">
            <a:off x="6047475" y="3680625"/>
            <a:ext cx="208500" cy="1800"/>
          </a:xfrm>
          <a:prstGeom prst="straightConnector1">
            <a:avLst/>
          </a:prstGeom>
          <a:noFill/>
          <a:ln w="19050" cap="flat" cmpd="sng">
            <a:solidFill>
              <a:schemeClr val="lt2"/>
            </a:solidFill>
            <a:prstDash val="solid"/>
            <a:round/>
            <a:headEnd type="none" w="med" len="med"/>
            <a:tailEnd type="none" w="med" len="med"/>
          </a:ln>
        </p:spPr>
      </p:cxnSp>
      <p:grpSp>
        <p:nvGrpSpPr>
          <p:cNvPr id="15" name="Google Shape;10130;p57"/>
          <p:cNvGrpSpPr/>
          <p:nvPr/>
        </p:nvGrpSpPr>
        <p:grpSpPr>
          <a:xfrm>
            <a:off x="7703866" y="500126"/>
            <a:ext cx="615859" cy="614909"/>
            <a:chOff x="4149138" y="4121151"/>
            <a:chExt cx="344065" cy="368644"/>
          </a:xfrm>
        </p:grpSpPr>
        <p:sp>
          <p:nvSpPr>
            <p:cNvPr id="16" name="Google Shape;10131;p57"/>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32;p57"/>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33;p57"/>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34;p57"/>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35;p57"/>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36;p57"/>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37;p57"/>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38;p57"/>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39;p57"/>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40;p57"/>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41;p57"/>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42;p57"/>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a:t>
            </a:r>
            <a:endParaRPr sz="3000" dirty="0"/>
          </a:p>
        </p:txBody>
      </p:sp>
      <p:sp>
        <p:nvSpPr>
          <p:cNvPr id="161" name="Google Shape;161;p29"/>
          <p:cNvSpPr txBox="1">
            <a:spLocks noGrp="1"/>
          </p:cNvSpPr>
          <p:nvPr>
            <p:ph type="subTitle" idx="1"/>
          </p:nvPr>
        </p:nvSpPr>
        <p:spPr>
          <a:xfrm>
            <a:off x="362161" y="1153275"/>
            <a:ext cx="4997302" cy="972000"/>
          </a:xfrm>
          <a:prstGeom prst="rect">
            <a:avLst/>
          </a:prstGeom>
        </p:spPr>
        <p:txBody>
          <a:bodyPr spcFirstLastPara="1" wrap="square" lIns="91425" tIns="91425" rIns="91425" bIns="91425" anchor="ctr" anchorCtr="0">
            <a:noAutofit/>
          </a:bodyPr>
          <a:lstStyle/>
          <a:p>
            <a:pPr marL="0" lvl="0" indent="0">
              <a:spcAft>
                <a:spcPts val="1600"/>
              </a:spcAft>
            </a:pPr>
            <a:r>
              <a:rPr lang="en-US" sz="1800" b="1" dirty="0">
                <a:latin typeface="Times New Roman" panose="02020603050405020304" pitchFamily="18" charset="0"/>
                <a:cs typeface="Times New Roman" panose="02020603050405020304" pitchFamily="18" charset="0"/>
              </a:rPr>
              <a:t>To maintain a record of their staff attendance </a:t>
            </a:r>
            <a:endParaRPr sz="1800" b="1" dirty="0">
              <a:latin typeface="Times New Roman" panose="02020603050405020304" pitchFamily="18" charset="0"/>
              <a:cs typeface="Times New Roman" panose="02020603050405020304" pitchFamily="18" charset="0"/>
            </a:endParaRPr>
          </a:p>
        </p:txBody>
      </p:sp>
      <p:sp>
        <p:nvSpPr>
          <p:cNvPr id="163" name="Google Shape;163;p29"/>
          <p:cNvSpPr txBox="1">
            <a:spLocks noGrp="1"/>
          </p:cNvSpPr>
          <p:nvPr>
            <p:ph type="subTitle" idx="3"/>
          </p:nvPr>
        </p:nvSpPr>
        <p:spPr>
          <a:xfrm>
            <a:off x="552893" y="1970002"/>
            <a:ext cx="4309730" cy="1016113"/>
          </a:xfrm>
          <a:prstGeom prst="rect">
            <a:avLst/>
          </a:prstGeom>
        </p:spPr>
        <p:txBody>
          <a:bodyPr spcFirstLastPara="1" wrap="square" lIns="91425" tIns="91425" rIns="91425" bIns="91425" anchor="ctr" anchorCtr="0">
            <a:noAutofit/>
          </a:bodyPr>
          <a:lstStyle/>
          <a:p>
            <a:pPr marL="0" indent="0">
              <a:spcAft>
                <a:spcPts val="1600"/>
              </a:spcAft>
            </a:pPr>
            <a:r>
              <a:rPr lang="en-US" sz="1800" b="1" dirty="0">
                <a:latin typeface="Times New Roman" panose="02020603050405020304" pitchFamily="18" charset="0"/>
                <a:cs typeface="Times New Roman" panose="02020603050405020304" pitchFamily="18" charset="0"/>
              </a:rPr>
              <a:t>To identify and verify employees precisely</a:t>
            </a:r>
          </a:p>
          <a:p>
            <a:pPr marL="0" lvl="0" indent="0" algn="ctr" rtl="0">
              <a:spcBef>
                <a:spcPts val="0"/>
              </a:spcBef>
              <a:spcAft>
                <a:spcPts val="1600"/>
              </a:spcAft>
              <a:buNone/>
            </a:pPr>
            <a:endParaRPr dirty="0"/>
          </a:p>
        </p:txBody>
      </p:sp>
      <p:sp>
        <p:nvSpPr>
          <p:cNvPr id="5" name="Subtitle 4"/>
          <p:cNvSpPr>
            <a:spLocks noGrp="1"/>
          </p:cNvSpPr>
          <p:nvPr>
            <p:ph type="subTitle" idx="2"/>
          </p:nvPr>
        </p:nvSpPr>
        <p:spPr>
          <a:xfrm>
            <a:off x="148751" y="2222636"/>
            <a:ext cx="5118013" cy="1158523"/>
          </a:xfrm>
        </p:spPr>
        <p:txBody>
          <a:bodyPr/>
          <a:lstStyle/>
          <a:p>
            <a:r>
              <a:rPr lang="en-US" sz="1800" b="1" dirty="0">
                <a:latin typeface="Times New Roman" panose="02020603050405020304" pitchFamily="18" charset="0"/>
                <a:cs typeface="Times New Roman" panose="02020603050405020304" pitchFamily="18" charset="0"/>
              </a:rPr>
              <a:t>To eliminate manual marking of attendance</a:t>
            </a:r>
          </a:p>
          <a:p>
            <a:endParaRPr lang="en-US" sz="1800" b="1" dirty="0"/>
          </a:p>
        </p:txBody>
      </p:sp>
      <p:grpSp>
        <p:nvGrpSpPr>
          <p:cNvPr id="6" name="Google Shape;9882;p57"/>
          <p:cNvGrpSpPr/>
          <p:nvPr/>
        </p:nvGrpSpPr>
        <p:grpSpPr>
          <a:xfrm>
            <a:off x="7148093" y="597291"/>
            <a:ext cx="1275907" cy="1075684"/>
            <a:chOff x="860940" y="2746477"/>
            <a:chExt cx="371883" cy="365691"/>
          </a:xfrm>
        </p:grpSpPr>
        <p:sp>
          <p:nvSpPr>
            <p:cNvPr id="7" name="Google Shape;9883;p57"/>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84;p57"/>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85;p57"/>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86;p57"/>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87;p57"/>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552893" y="3297669"/>
            <a:ext cx="5660170" cy="646331"/>
          </a:xfrm>
          <a:prstGeom prst="rect">
            <a:avLst/>
          </a:prstGeom>
          <a:noFill/>
        </p:spPr>
        <p:txBody>
          <a:bodyPr wrap="square" rtlCol="0">
            <a:spAutoFit/>
          </a:bodyPr>
          <a:lstStyle/>
          <a:p>
            <a:r>
              <a:rPr lang="en-US" sz="1800" b="1" dirty="0">
                <a:solidFill>
                  <a:schemeClr val="tx2"/>
                </a:solidFill>
                <a:latin typeface="Times New Roman" panose="02020603050405020304" pitchFamily="18" charset="0"/>
                <a:cs typeface="Times New Roman" panose="02020603050405020304" pitchFamily="18" charset="0"/>
              </a:rPr>
              <a:t>To make employees more diligent about attending office</a:t>
            </a:r>
            <a:r>
              <a:rPr lang="en-US" sz="1800" dirty="0">
                <a:solidFill>
                  <a:schemeClr val="tx2"/>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4035" y="163032"/>
            <a:ext cx="2452577" cy="523220"/>
          </a:xfrm>
          <a:prstGeom prst="rect">
            <a:avLst/>
          </a:prstGeom>
          <a:noFill/>
        </p:spPr>
        <p:txBody>
          <a:bodyPr wrap="square" rtlCol="0">
            <a:spAutoFit/>
          </a:bodyPr>
          <a:lstStyle/>
          <a:p>
            <a:r>
              <a:rPr lang="en-US" sz="2800" dirty="0">
                <a:solidFill>
                  <a:schemeClr val="tx2"/>
                </a:solidFill>
              </a:rPr>
              <a:t>AIM</a:t>
            </a:r>
          </a:p>
        </p:txBody>
      </p:sp>
      <p:sp>
        <p:nvSpPr>
          <p:cNvPr id="4" name="TextBox 3"/>
          <p:cNvSpPr txBox="1"/>
          <p:nvPr/>
        </p:nvSpPr>
        <p:spPr>
          <a:xfrm>
            <a:off x="280416" y="793898"/>
            <a:ext cx="8168924" cy="2985433"/>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Increased accuracy.</a:t>
            </a:r>
          </a:p>
          <a:p>
            <a:pPr marL="285750" indent="-285750">
              <a:buFont typeface="Arial" panose="020B0604020202020204" pitchFamily="34" charset="0"/>
              <a:buChar char="•"/>
            </a:pPr>
            <a:endParaRPr lang="en-US" sz="1600" b="1"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Enhanced security </a:t>
            </a:r>
          </a:p>
          <a:p>
            <a:pPr marL="285750" indent="-285750">
              <a:buFont typeface="Arial" panose="020B0604020202020204" pitchFamily="34" charset="0"/>
              <a:buChar char="•"/>
            </a:pPr>
            <a:endParaRPr lang="en-US" sz="1600" b="1"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Increased efficiency</a:t>
            </a:r>
          </a:p>
          <a:p>
            <a:pPr marL="285750" indent="-285750">
              <a:buFont typeface="Arial" panose="020B0604020202020204" pitchFamily="34" charset="0"/>
              <a:buChar char="•"/>
            </a:pPr>
            <a:endParaRPr lang="en-US" sz="1600" b="1"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Better record-keeping</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371964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4" y="1894325"/>
            <a:ext cx="2548363" cy="799256"/>
          </a:xfrm>
          <a:prstGeom prst="rect">
            <a:avLst/>
          </a:prstGeom>
        </p:spPr>
        <p:txBody>
          <a:bodyPr spcFirstLastPara="1" wrap="square" lIns="91425" tIns="91425" rIns="91425" bIns="91425" anchor="ctr" anchorCtr="0">
            <a:noAutofit/>
          </a:bodyPr>
          <a:lstStyle/>
          <a:p>
            <a:pPr marL="0" indent="0"/>
            <a:r>
              <a:rPr lang="en-US" sz="1800" b="1" dirty="0">
                <a:latin typeface="Times New Roman" panose="02020603050405020304" pitchFamily="18" charset="0"/>
                <a:cs typeface="Times New Roman" panose="02020603050405020304" pitchFamily="18" charset="0"/>
              </a:rPr>
              <a:t>To create bridge between faculty and employees</a:t>
            </a:r>
            <a:r>
              <a:rPr lang="en-US" b="1" dirty="0">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
        <p:nvSpPr>
          <p:cNvPr id="183" name="Google Shape;183;p31"/>
          <p:cNvSpPr txBox="1">
            <a:spLocks noGrp="1"/>
          </p:cNvSpPr>
          <p:nvPr>
            <p:ph type="subTitle" idx="2"/>
          </p:nvPr>
        </p:nvSpPr>
        <p:spPr>
          <a:xfrm>
            <a:off x="5743733" y="1871614"/>
            <a:ext cx="3149115" cy="701400"/>
          </a:xfrm>
          <a:prstGeom prst="rect">
            <a:avLst/>
          </a:prstGeom>
        </p:spPr>
        <p:txBody>
          <a:bodyPr spcFirstLastPara="1" wrap="square" lIns="91425" tIns="91425" rIns="91425" bIns="91425" anchor="ctr" anchorCtr="0">
            <a:noAutofit/>
          </a:bodyPr>
          <a:lstStyle/>
          <a:p>
            <a:pPr marL="0" lvl="0" indent="0"/>
            <a:r>
              <a:rPr lang="en-US" sz="1800" b="1" dirty="0"/>
              <a:t>Reduce the risk of errors or fraud</a:t>
            </a:r>
            <a:r>
              <a:rPr lang="en-US" sz="1800" dirty="0"/>
              <a:t>.</a:t>
            </a:r>
            <a:endParaRPr sz="1800" dirty="0"/>
          </a:p>
        </p:txBody>
      </p:sp>
      <p:sp>
        <p:nvSpPr>
          <p:cNvPr id="184" name="Google Shape;184;p31"/>
          <p:cNvSpPr txBox="1">
            <a:spLocks noGrp="1"/>
          </p:cNvSpPr>
          <p:nvPr>
            <p:ph type="subTitle" idx="3"/>
          </p:nvPr>
        </p:nvSpPr>
        <p:spPr>
          <a:xfrm>
            <a:off x="1567003" y="3505381"/>
            <a:ext cx="2888605" cy="875492"/>
          </a:xfrm>
          <a:prstGeom prst="rect">
            <a:avLst/>
          </a:prstGeom>
        </p:spPr>
        <p:txBody>
          <a:bodyPr spcFirstLastPara="1" wrap="square" lIns="91425" tIns="91425" rIns="91425" bIns="91425" anchor="ctr" anchorCtr="0">
            <a:noAutofit/>
          </a:bodyPr>
          <a:lstStyle/>
          <a:p>
            <a:r>
              <a:rPr lang="en-US" sz="1800" b="1" dirty="0"/>
              <a:t>More convenient for employees.</a:t>
            </a:r>
          </a:p>
          <a:p>
            <a:br>
              <a:rPr lang="en-US" dirty="0"/>
            </a:br>
            <a:endParaRPr dirty="0"/>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a:t>
            </a:r>
            <a:endParaRPr dirty="0"/>
          </a:p>
        </p:txBody>
      </p:sp>
      <p:grpSp>
        <p:nvGrpSpPr>
          <p:cNvPr id="187" name="Google Shape;187;p31"/>
          <p:cNvGrpSpPr/>
          <p:nvPr/>
        </p:nvGrpSpPr>
        <p:grpSpPr>
          <a:xfrm>
            <a:off x="5207541" y="3651649"/>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5207616" y="20547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1670925" y="347900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5746475" y="34790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1132013" y="364042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itle 1"/>
          <p:cNvSpPr>
            <a:spLocks noGrp="1"/>
          </p:cNvSpPr>
          <p:nvPr>
            <p:ph type="subTitle" idx="4"/>
          </p:nvPr>
        </p:nvSpPr>
        <p:spPr>
          <a:xfrm>
            <a:off x="5594139" y="3472977"/>
            <a:ext cx="2932062" cy="701400"/>
          </a:xfrm>
        </p:spPr>
        <p:txBody>
          <a:bodyPr/>
          <a:lstStyle/>
          <a:p>
            <a:r>
              <a:rPr lang="en-US" sz="1800" b="1" dirty="0"/>
              <a:t>Potentially save an organization money</a:t>
            </a:r>
            <a:r>
              <a:rPr lang="en-US"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Scope</a:t>
            </a:r>
            <a:endParaRPr sz="3600" dirty="0"/>
          </a:p>
        </p:txBody>
      </p:sp>
      <p:sp>
        <p:nvSpPr>
          <p:cNvPr id="110" name="Google Shape;110;p25"/>
          <p:cNvSpPr txBox="1">
            <a:spLocks noGrp="1"/>
          </p:cNvSpPr>
          <p:nvPr>
            <p:ph type="body" idx="1"/>
          </p:nvPr>
        </p:nvSpPr>
        <p:spPr>
          <a:xfrm>
            <a:off x="92149" y="1152474"/>
            <a:ext cx="8888817" cy="3724325"/>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endParaRPr dirty="0">
              <a:solidFill>
                <a:schemeClr val="lt2"/>
              </a:solidFill>
            </a:endParaRPr>
          </a:p>
          <a:p>
            <a:pPr marL="0" lvl="0" indent="0" algn="l" rtl="0">
              <a:spcBef>
                <a:spcPts val="0"/>
              </a:spcBef>
              <a:spcAft>
                <a:spcPts val="0"/>
              </a:spcAft>
              <a:buNone/>
            </a:pPr>
            <a:endParaRPr dirty="0">
              <a:solidFill>
                <a:schemeClr val="lt2"/>
              </a:solidFill>
            </a:endParaRPr>
          </a:p>
          <a:p>
            <a:pPr marL="158750" indent="0">
              <a:buNone/>
            </a:pPr>
            <a:r>
              <a:rPr lang="en-US" sz="1600" dirty="0">
                <a:latin typeface="Times New Roman" panose="02020603050405020304" pitchFamily="18" charset="0"/>
                <a:cs typeface="Times New Roman" panose="02020603050405020304" pitchFamily="18" charset="0"/>
              </a:rPr>
              <a:t>1. Hardware:</a:t>
            </a:r>
          </a:p>
          <a:p>
            <a:pPr marL="44450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Cameras, scanners, and servers for capturing and processing face recognition data.</a:t>
            </a:r>
          </a:p>
          <a:p>
            <a:pPr marL="158750" indent="0">
              <a:buNone/>
            </a:pPr>
            <a:endParaRPr lang="en-US" sz="1600" dirty="0">
              <a:latin typeface="Times New Roman" panose="02020603050405020304" pitchFamily="18" charset="0"/>
              <a:cs typeface="Times New Roman" panose="02020603050405020304" pitchFamily="18" charset="0"/>
            </a:endParaRPr>
          </a:p>
          <a:p>
            <a:pPr marL="146050" lvl="0" indent="0">
              <a:buClr>
                <a:srgbClr val="F3F3F3"/>
              </a:buClr>
              <a:buSzPts val="1300"/>
              <a:buNone/>
            </a:pPr>
            <a:r>
              <a:rPr lang="en" sz="1600" dirty="0">
                <a:solidFill>
                  <a:schemeClr val="lt2"/>
                </a:solidFill>
                <a:latin typeface="Times New Roman" panose="02020603050405020304" pitchFamily="18" charset="0"/>
                <a:cs typeface="Times New Roman" panose="02020603050405020304" pitchFamily="18" charset="0"/>
              </a:rPr>
              <a:t>2. Software:</a:t>
            </a:r>
          </a:p>
          <a:p>
            <a:pPr marL="44450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Face recognition software for identification and verification.</a:t>
            </a:r>
          </a:p>
          <a:p>
            <a:pPr marL="44450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Additional software for attendance data management and analysis.</a:t>
            </a:r>
          </a:p>
          <a:p>
            <a:pPr marL="44450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58750" indent="0">
              <a:buNone/>
            </a:pPr>
            <a:r>
              <a:rPr lang="en-US" sz="1600" dirty="0">
                <a:latin typeface="Times New Roman" panose="02020603050405020304" pitchFamily="18" charset="0"/>
                <a:cs typeface="Times New Roman" panose="02020603050405020304" pitchFamily="18" charset="0"/>
              </a:rPr>
              <a:t>3. Maintenance:</a:t>
            </a:r>
          </a:p>
          <a:p>
            <a:pPr marL="44450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Ongoing maintenance to ensure the proper functioning and accuracy of the attendance system.</a:t>
            </a:r>
          </a:p>
          <a:p>
            <a:pPr marL="44450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58750" indent="0">
              <a:buNone/>
            </a:pPr>
            <a:r>
              <a:rPr lang="en-US" sz="1600" dirty="0">
                <a:latin typeface="Times New Roman" panose="02020603050405020304" pitchFamily="18" charset="0"/>
                <a:cs typeface="Times New Roman" panose="02020603050405020304" pitchFamily="18" charset="0"/>
              </a:rPr>
              <a:t>4. Data Management:</a:t>
            </a:r>
          </a:p>
          <a:p>
            <a:pPr marL="44450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Secure management and storage of the generated attendance data.</a:t>
            </a:r>
          </a:p>
          <a:p>
            <a:pPr marL="158750" indent="0">
              <a:buNone/>
            </a:pPr>
            <a:endParaRPr lang="en-US" sz="1400" dirty="0">
              <a:latin typeface="Times New Roman" panose="02020603050405020304" pitchFamily="18" charset="0"/>
              <a:cs typeface="Times New Roman" panose="02020603050405020304" pitchFamily="18" charset="0"/>
            </a:endParaRPr>
          </a:p>
          <a:p>
            <a:pPr marL="146050" lvl="0" indent="0">
              <a:buClr>
                <a:srgbClr val="F3F3F3"/>
              </a:buClr>
              <a:buSzPts val="1300"/>
              <a:buNone/>
            </a:pPr>
            <a:endParaRPr lang="en" sz="1400" b="1" dirty="0">
              <a:solidFill>
                <a:schemeClr val="lt2"/>
              </a:solidFill>
              <a:latin typeface="Times New Roman" panose="02020603050405020304" pitchFamily="18" charset="0"/>
              <a:cs typeface="Times New Roman" panose="02020603050405020304" pitchFamily="18" charset="0"/>
            </a:endParaRPr>
          </a:p>
          <a:p>
            <a:pPr marL="146050" lvl="0" indent="0">
              <a:buClr>
                <a:srgbClr val="F3F3F3"/>
              </a:buClr>
              <a:buSzPts val="1300"/>
              <a:buNone/>
            </a:pPr>
            <a:r>
              <a:rPr lang="en" sz="1600" b="1" dirty="0">
                <a:solidFill>
                  <a:schemeClr val="lt2"/>
                </a:solidFill>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extLst>
      <p:ext uri="{BB962C8B-B14F-4D97-AF65-F5344CB8AC3E}">
        <p14:creationId xmlns:p14="http://schemas.microsoft.com/office/powerpoint/2010/main" val="684719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SYSTEM DESIGN AND TOOLS USED</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 sz="3600" dirty="0">
                <a:solidFill>
                  <a:schemeClr val="bg1">
                    <a:lumMod val="20000"/>
                    <a:lumOff val="80000"/>
                  </a:schemeClr>
                </a:solidFill>
                <a:latin typeface="Times New Roman" panose="02020603050405020304" pitchFamily="18" charset="0"/>
                <a:cs typeface="Times New Roman" panose="02020603050405020304" pitchFamily="18" charset="0"/>
              </a:rPr>
              <a:t>System design and tools used</a:t>
            </a:r>
            <a:endParaRPr sz="3600" dirty="0">
              <a:latin typeface="Times New Roman" panose="02020603050405020304" pitchFamily="18" charset="0"/>
              <a:cs typeface="Times New Roman" panose="02020603050405020304" pitchFamily="18" charset="0"/>
            </a:endParaRPr>
          </a:p>
        </p:txBody>
      </p:sp>
      <p:sp>
        <p:nvSpPr>
          <p:cNvPr id="110" name="Google Shape;110;p25"/>
          <p:cNvSpPr txBox="1">
            <a:spLocks noGrp="1"/>
          </p:cNvSpPr>
          <p:nvPr>
            <p:ph type="body" idx="1"/>
          </p:nvPr>
        </p:nvSpPr>
        <p:spPr>
          <a:xfrm>
            <a:off x="92149" y="1152474"/>
            <a:ext cx="8888817" cy="3724325"/>
          </a:xfrm>
          <a:prstGeom prst="rect">
            <a:avLst/>
          </a:prstGeom>
          <a:solidFill>
            <a:schemeClr val="dk1">
              <a:alpha val="56699"/>
            </a:schemeClr>
          </a:solidFill>
        </p:spPr>
        <p:txBody>
          <a:bodyPr spcFirstLastPara="1" wrap="square" lIns="234000" tIns="234000" rIns="234000" bIns="91425" anchor="t" anchorCtr="0">
            <a:noAutofit/>
          </a:bodyPr>
          <a:lstStyle/>
          <a:p>
            <a:pPr marL="158750" indent="0" algn="just">
              <a:buNone/>
            </a:pPr>
            <a:r>
              <a:rPr lang="en-US" sz="2800" dirty="0">
                <a:solidFill>
                  <a:schemeClr val="tx2"/>
                </a:solidFill>
                <a:latin typeface="Times New Roman" panose="02020603050405020304" pitchFamily="18" charset="0"/>
                <a:cs typeface="Times New Roman" panose="02020603050405020304" pitchFamily="18" charset="0"/>
              </a:rPr>
              <a:t>System Design is concerned with computer oriented design of the system. The attendance system using facial recognition has two types of user.</a:t>
            </a:r>
          </a:p>
          <a:p>
            <a:pPr marL="285750" indent="-285750" algn="just">
              <a:buFont typeface="Courier New" panose="02070309020205020404" pitchFamily="49" charset="0"/>
              <a:buChar char="o"/>
            </a:pPr>
            <a:r>
              <a:rPr lang="en-US" sz="2800" dirty="0">
                <a:solidFill>
                  <a:schemeClr val="tx2"/>
                </a:solidFill>
                <a:latin typeface="Times New Roman" panose="02020603050405020304" pitchFamily="18" charset="0"/>
                <a:cs typeface="Times New Roman" panose="02020603050405020304" pitchFamily="18" charset="0"/>
              </a:rPr>
              <a:t>Admin</a:t>
            </a:r>
          </a:p>
          <a:p>
            <a:pPr marL="285750" indent="-285750" algn="just">
              <a:buFont typeface="Courier New" panose="02070309020205020404" pitchFamily="49" charset="0"/>
              <a:buChar char="o"/>
            </a:pPr>
            <a:r>
              <a:rPr lang="en-US" sz="2800" dirty="0">
                <a:solidFill>
                  <a:schemeClr val="tx2"/>
                </a:solidFill>
                <a:latin typeface="Times New Roman" panose="02020603050405020304" pitchFamily="18" charset="0"/>
                <a:cs typeface="Times New Roman" panose="02020603050405020304" pitchFamily="18" charset="0"/>
              </a:rPr>
              <a:t>Employees  </a:t>
            </a:r>
            <a:r>
              <a:rPr lang="en-US" sz="2800" dirty="0">
                <a:solidFill>
                  <a:schemeClr val="tx2"/>
                </a:solidFill>
              </a:rPr>
              <a:t> </a:t>
            </a:r>
          </a:p>
        </p:txBody>
      </p:sp>
    </p:spTree>
    <p:extLst>
      <p:ext uri="{BB962C8B-B14F-4D97-AF65-F5344CB8AC3E}">
        <p14:creationId xmlns:p14="http://schemas.microsoft.com/office/powerpoint/2010/main" val="4198493543"/>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684</Words>
  <Application>Microsoft Office PowerPoint</Application>
  <PresentationFormat>On-screen Show (16:9)</PresentationFormat>
  <Paragraphs>105</Paragraphs>
  <Slides>19</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Rajdhani</vt:lpstr>
      <vt:lpstr>Times New Roman</vt:lpstr>
      <vt:lpstr>Arial</vt:lpstr>
      <vt:lpstr>Josefin Slab</vt:lpstr>
      <vt:lpstr>Fira Sans Condensed Light</vt:lpstr>
      <vt:lpstr>Advent Pro Light</vt:lpstr>
      <vt:lpstr>Courier New</vt:lpstr>
      <vt:lpstr>Anton</vt:lpstr>
      <vt:lpstr>Ai Tech Agency by Slidesgo</vt:lpstr>
      <vt:lpstr>Attendance System Using Facial  Recognition </vt:lpstr>
      <vt:lpstr>Introduction</vt:lpstr>
      <vt:lpstr>PROBLEM STATEMENT</vt:lpstr>
      <vt:lpstr>OBJECTIVES</vt:lpstr>
      <vt:lpstr>PowerPoint Presentation</vt:lpstr>
      <vt:lpstr>MOTIVATION</vt:lpstr>
      <vt:lpstr>Scope</vt:lpstr>
      <vt:lpstr>SYSTEM DESIGN AND TOOLS USED</vt:lpstr>
      <vt:lpstr>System design and tools used</vt:lpstr>
      <vt:lpstr>SYSTEM DESIGN</vt:lpstr>
      <vt:lpstr>SYSTEM DESIGN CONT…..</vt:lpstr>
      <vt:lpstr>PowerPoint Presentation</vt:lpstr>
      <vt:lpstr>Experimental Tools And Setup    1. Django 2. OpenCV 3. Postgre SQL 4. VScode IDE </vt:lpstr>
      <vt:lpstr>Implementation and discussion </vt:lpstr>
      <vt:lpstr>PowerPoint Presentation</vt:lpstr>
      <vt:lpstr>PowerPoint Presentation</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System Using Facial  Recognition</dc:title>
  <dc:creator>HP</dc:creator>
  <cp:lastModifiedBy>018-334 Shankar Dangaura</cp:lastModifiedBy>
  <cp:revision>42</cp:revision>
  <dcterms:modified xsi:type="dcterms:W3CDTF">2023-06-13T04:35:29Z</dcterms:modified>
</cp:coreProperties>
</file>